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57" r:id="rId8"/>
    <p:sldId id="264" r:id="rId9"/>
    <p:sldId id="265" r:id="rId10"/>
    <p:sldId id="266" r:id="rId11"/>
    <p:sldId id="267" r:id="rId12"/>
    <p:sldId id="268" r:id="rId13"/>
    <p:sldId id="269" r:id="rId14"/>
    <p:sldId id="270" r:id="rId15"/>
    <p:sldId id="271" r:id="rId16"/>
    <p:sldId id="272" r:id="rId17"/>
    <p:sldId id="273" r:id="rId18"/>
    <p:sldId id="288" r:id="rId19"/>
    <p:sldId id="289" r:id="rId20"/>
    <p:sldId id="274" r:id="rId21"/>
    <p:sldId id="275" r:id="rId22"/>
    <p:sldId id="276" r:id="rId23"/>
    <p:sldId id="277" r:id="rId24"/>
    <p:sldId id="290" r:id="rId25"/>
    <p:sldId id="291" r:id="rId26"/>
    <p:sldId id="292" r:id="rId27"/>
    <p:sldId id="293" r:id="rId28"/>
    <p:sldId id="294" r:id="rId29"/>
    <p:sldId id="295" r:id="rId30"/>
    <p:sldId id="296" r:id="rId31"/>
    <p:sldId id="297"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7028A-40C0-4957-AEE9-4E0E373A754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028A-40C0-4957-AEE9-4E0E373A754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028A-40C0-4957-AEE9-4E0E373A754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0575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8313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61817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4927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26179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2932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145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757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7028A-40C0-4957-AEE9-4E0E373A754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980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5654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208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7028A-40C0-4957-AEE9-4E0E373A754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7028A-40C0-4957-AEE9-4E0E373A754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7028A-40C0-4957-AEE9-4E0E373A754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97028A-40C0-4957-AEE9-4E0E373A754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7028A-40C0-4957-AEE9-4E0E373A754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7028A-40C0-4957-AEE9-4E0E373A754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7028A-40C0-4957-AEE9-4E0E373A754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FC076-B28F-475E-9452-DA239DBB34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7028A-40C0-4957-AEE9-4E0E373A7544}" type="datetimeFigureOut">
              <a:rPr lang="en-US" smtClean="0"/>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FC076-B28F-475E-9452-DA239DBB34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58F93-E607-4B7D-8F02-2B9F0C4A92CE}" type="datetimeFigureOut">
              <a:rPr lang="ms-MY" smtClean="0">
                <a:solidFill>
                  <a:prstClr val="black">
                    <a:tint val="75000"/>
                  </a:prstClr>
                </a:solidFill>
              </a:rPr>
              <a:pPr/>
              <a:t>26/05/2016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23A7D-998B-441C-8B31-A8128B3C21A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7196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060"/>
            <a:ext cx="9144000" cy="6853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ounded Rectangle 2"/>
          <p:cNvSpPr/>
          <p:nvPr/>
        </p:nvSpPr>
        <p:spPr>
          <a:xfrm>
            <a:off x="762000" y="1600200"/>
            <a:ext cx="7620000" cy="24765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90600" y="1982450"/>
            <a:ext cx="7239000" cy="2123658"/>
          </a:xfrm>
          <a:prstGeom prst="rect">
            <a:avLst/>
          </a:prstGeom>
          <a:solidFill>
            <a:schemeClr val="bg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أَقْرَبُ مَا يَكُوْنُ الرَّبُّ مِنَ الْعَبْدِ فِيْ جَوْفِ اللَّيْلِ الآخِر، فَإِنِ اسْتَطَعْتَ أَنْ تَكُوْنَ مِمَّنْ يَذْكُرُ اللهَ فِيْ تِلْكَ السَّاعَةِ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فَكُنْ</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ms-MY" sz="3600" b="1" dirty="0" smtClean="0">
                <a:solidFill>
                  <a:srgbClr val="FFFF00"/>
                </a:solidFill>
                <a:effectLst>
                  <a:outerShdw blurRad="38100" dist="38100" dir="2700000" algn="tl">
                    <a:srgbClr val="000000">
                      <a:alpha val="43137"/>
                    </a:srgbClr>
                  </a:outerShdw>
                </a:effectLst>
              </a:rPr>
              <a:t> </a:t>
            </a:r>
            <a:r>
              <a:rPr lang="ms-MY" sz="2400" b="1" dirty="0">
                <a:solidFill>
                  <a:srgbClr val="FFFF00"/>
                </a:solidFill>
                <a:effectLst>
                  <a:outerShdw blurRad="38100" dist="38100" dir="2700000" algn="tl">
                    <a:srgbClr val="000000">
                      <a:alpha val="43137"/>
                    </a:srgbClr>
                  </a:outerShdw>
                </a:effectLst>
              </a:rPr>
              <a:t>) </a:t>
            </a:r>
            <a:r>
              <a:rPr lang="ar-SA" sz="2400" b="1" dirty="0">
                <a:solidFill>
                  <a:srgbClr val="FFFF00"/>
                </a:solidFill>
                <a:effectLst>
                  <a:outerShdw blurRad="38100" dist="38100" dir="2700000" algn="tl">
                    <a:srgbClr val="000000">
                      <a:alpha val="43137"/>
                    </a:srgbClr>
                  </a:outerShdw>
                </a:effectLst>
              </a:rPr>
              <a:t>رواه</a:t>
            </a:r>
            <a:r>
              <a:rPr lang="ms-MY" sz="2400" b="1" dirty="0">
                <a:solidFill>
                  <a:srgbClr val="FFFF00"/>
                </a:solidFill>
                <a:effectLst>
                  <a:outerShdw blurRad="38100" dist="38100" dir="2700000" algn="tl">
                    <a:srgbClr val="000000">
                      <a:alpha val="43137"/>
                    </a:srgbClr>
                  </a:outerShdw>
                </a:effectLst>
              </a:rPr>
              <a:t> </a:t>
            </a:r>
            <a:r>
              <a:rPr lang="ar-SA" sz="2400" b="1" dirty="0">
                <a:solidFill>
                  <a:srgbClr val="FFFF00"/>
                </a:solidFill>
                <a:effectLst>
                  <a:outerShdw blurRad="38100" dist="38100" dir="2700000" algn="tl">
                    <a:srgbClr val="000000">
                      <a:alpha val="43137"/>
                    </a:srgbClr>
                  </a:outerShdw>
                </a:effectLst>
              </a:rPr>
              <a:t>الترمذي</a:t>
            </a:r>
            <a:r>
              <a:rPr lang="ms-MY" sz="2400" b="1" dirty="0">
                <a:solidFill>
                  <a:srgbClr val="FFFF00"/>
                </a:solidFill>
                <a:effectLst>
                  <a:outerShdw blurRad="38100" dist="38100" dir="2700000" algn="tl">
                    <a:srgbClr val="000000">
                      <a:alpha val="43137"/>
                    </a:srgbClr>
                  </a:outerShdw>
                </a:effectLst>
              </a:rPr>
              <a:t>. (</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ounded Rectangle 4"/>
          <p:cNvSpPr/>
          <p:nvPr/>
        </p:nvSpPr>
        <p:spPr>
          <a:xfrm>
            <a:off x="762000" y="4343400"/>
            <a:ext cx="7620000" cy="20574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“Saat yang paling dekat seseorang itu dengan Allah ialah di akhir tengah malam. Jika kamu mampu menjadi salah seorang yang mengingati Allah pada ketika itu, maka lakukanlah”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937587" y="665202"/>
            <a:ext cx="5063181" cy="553998"/>
          </a:xfrm>
          <a:prstGeom prst="rect">
            <a:avLst/>
          </a:prstGeom>
        </p:spPr>
        <p:txBody>
          <a:bodyPr wrap="none">
            <a:spAutoFit/>
          </a:bodyPr>
          <a:lstStyle/>
          <a:p>
            <a:pPr algn="ctr">
              <a:defRPr/>
            </a:pP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3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endParaRPr lang="en-US" sz="3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1468" y="417493"/>
            <a:ext cx="8929688" cy="954107"/>
          </a:xfrm>
          <a:prstGeom prst="rect">
            <a:avLst/>
          </a:prstGeom>
        </p:spPr>
        <p:txBody>
          <a:bodyPr>
            <a:spAutoFit/>
          </a:bodyPr>
          <a:lstStyle/>
          <a:p>
            <a:pPr algn="ctr" fontAlgn="auto">
              <a:spcBef>
                <a:spcPts val="0"/>
              </a:spcBef>
              <a:spcAft>
                <a:spcPts val="0"/>
              </a:spcAft>
              <a:defRPr/>
            </a:pPr>
            <a:r>
              <a:rPr lang="nn-NO"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Kekosongan hati daripada mengingati Allah ialah kelalaian yang paling buruk.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28600" y="1413520"/>
            <a:ext cx="8772556" cy="1341916"/>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err="1" smtClean="0">
                <a:solidFill>
                  <a:schemeClr val="bg1"/>
                </a:solidFill>
                <a:effectLst>
                  <a:outerShdw blurRad="38100" dist="38100" dir="2700000" algn="tl">
                    <a:srgbClr val="000000">
                      <a:alpha val="43137"/>
                    </a:srgbClr>
                  </a:outerShdw>
                </a:effectLst>
              </a:rPr>
              <a:t>Manusia</a:t>
            </a:r>
            <a:r>
              <a:rPr lang="en-US" sz="2400" b="1" dirty="0" smtClean="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hanya</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melayani</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kemahuan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diri</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hingga</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melupakan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kewajipan</a:t>
            </a:r>
            <a:r>
              <a:rPr lang="en-US" sz="2400" b="1" dirty="0">
                <a:solidFill>
                  <a:schemeClr val="bg1"/>
                </a:solidFill>
                <a:effectLst>
                  <a:outerShdw blurRad="38100" dist="38100" dir="2700000" algn="tl">
                    <a:srgbClr val="000000">
                      <a:alpha val="43137"/>
                    </a:srgbClr>
                  </a:outerShdw>
                </a:effectLst>
              </a:rPr>
              <a:t> agama </a:t>
            </a:r>
            <a:r>
              <a:rPr lang="en-US" sz="2400" b="1" dirty="0" err="1">
                <a:solidFill>
                  <a:schemeClr val="bg1"/>
                </a:solidFill>
                <a:effectLst>
                  <a:outerShdw blurRad="38100" dist="38100" dir="2700000" algn="tl">
                    <a:srgbClr val="000000">
                      <a:alpha val="43137"/>
                    </a:srgbClr>
                  </a:outerShdw>
                </a:effectLst>
              </a:rPr>
              <a:t>dan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sanggup</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tidak</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mematuhi</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syariat</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dalam</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menguruskan</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kehidupan</a:t>
            </a:r>
            <a:endParaRPr lang="en-MY" sz="2400" b="1" dirty="0">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3276600" y="2861320"/>
            <a:ext cx="5232929" cy="148208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mematuhi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peraturan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digariskan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301471" y="4461520"/>
            <a:ext cx="5232929" cy="2320280"/>
          </a:xfrm>
          <a:prstGeom prst="roundRect">
            <a:avLst>
              <a:gd name="adj" fmla="val 26725"/>
            </a:avLst>
          </a:prstGeom>
          <a:solidFill>
            <a:schemeClr val="accent6">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menghormati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tataurusan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berlaku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adil</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jujur</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menepati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memudahkan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cara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menyenangkan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a:t>
            </a:r>
            <a:endParaRPr lang="en-US" sz="2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 Diagonal Corner Rectangle 6"/>
          <p:cNvSpPr/>
          <p:nvPr/>
        </p:nvSpPr>
        <p:spPr>
          <a:xfrm>
            <a:off x="152400" y="2861320"/>
            <a:ext cx="2971800" cy="14478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Kelalaian</a:t>
            </a:r>
            <a:r>
              <a:rPr lang="en-US"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semasa</a:t>
            </a:r>
            <a:r>
              <a:rPr lang="en-US"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berurusniaga</a:t>
            </a:r>
            <a:r>
              <a:rPr lang="en-US"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mengumpul</a:t>
            </a:r>
            <a:r>
              <a:rPr lang="en-US"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0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harta</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8" name="Round Diagonal Corner Rectangle 7"/>
          <p:cNvSpPr/>
          <p:nvPr/>
        </p:nvSpPr>
        <p:spPr>
          <a:xfrm>
            <a:off x="155369" y="4842520"/>
            <a:ext cx="2971800" cy="1447800"/>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it-IT" sz="20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Kelalaian dalam urusan mencari </a:t>
            </a:r>
            <a:r>
              <a:rPr lang="it-IT" sz="20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dunia</a:t>
            </a:r>
            <a:endParaRPr lang="en-US" sz="20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ounded Rectangle 2"/>
          <p:cNvSpPr/>
          <p:nvPr/>
        </p:nvSpPr>
        <p:spPr>
          <a:xfrm>
            <a:off x="475012" y="3917579"/>
            <a:ext cx="8199352" cy="1568821"/>
          </a:xfrm>
          <a:prstGeom prst="roundRect">
            <a:avLst>
              <a:gd name="adj" fmla="val 351"/>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Sebaliknya, hendaklah mematuhi syarak dalam pencarian itu serta memanfaatkan  apa yang diperolehi itu, pada jalan yang diredhai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urved Down Arrow 3"/>
          <p:cNvSpPr/>
          <p:nvPr/>
        </p:nvSpPr>
        <p:spPr>
          <a:xfrm rot="4915872">
            <a:off x="7935851" y="3190028"/>
            <a:ext cx="1151451" cy="714202"/>
          </a:xfrm>
          <a:prstGeom prst="curvedDownArrow">
            <a:avLst/>
          </a:prstGeom>
          <a:solidFill>
            <a:schemeClr val="bg1"/>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469635" y="793379"/>
            <a:ext cx="8204729" cy="2392907"/>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Sesungguhnya mencari kehidupan dunia seperti berusaha meraih pangkat, kedudukan, kekayaan dan kesenangan hidup tidak dilarang, tetapi janganlah sampai lupa atau lalai daripada mengingati Allah dan hukum hakam.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1"/>
          <p:cNvSpPr>
            <a:spLocks noChangeArrowheads="1"/>
          </p:cNvSpPr>
          <p:nvPr/>
        </p:nvSpPr>
        <p:spPr bwMode="auto">
          <a:xfrm>
            <a:off x="0" y="4382631"/>
            <a:ext cx="9144000" cy="2246769"/>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jahanam</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kebanyakan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memahami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telinga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mendengar</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dengannya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binatang</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ternak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4" name="Rectangle 3"/>
          <p:cNvSpPr/>
          <p:nvPr/>
        </p:nvSpPr>
        <p:spPr>
          <a:xfrm>
            <a:off x="228600" y="516845"/>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179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2" y="1669504"/>
            <a:ext cx="9144032" cy="2031325"/>
          </a:xfrm>
          <a:prstGeom prst="rect">
            <a:avLst/>
          </a:prstGeom>
          <a:solidFill>
            <a:schemeClr val="tx1">
              <a:alpha val="25000"/>
            </a:schemeClr>
          </a:solidFill>
        </p:spPr>
        <p:txBody>
          <a:bodyPr wrap="square">
            <a:spAutoFit/>
          </a:bodyPr>
          <a:lstStyle/>
          <a:p>
            <a:pPr lvl="0" algn="ctr" rtl="1">
              <a:defRPr/>
            </a:pPr>
            <a:r>
              <a:rPr lang="ar-SA" sz="42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وَلَقَدْ ذَرَأْنَا لِجَهَنَّمَ كَثِيرًا مِّنَ الْجِنِّ وَالإِنسِ لَهُمْ قُلُوبٌ لاَّ يَفْقَهُونَ بِهَا وَلَهُمْ أَعْيُنٌ لاَّ يُبْصِرُونَ بِهَا وَلَهُمْ آذَانٌ لاَّ يَسْمَعُونَ بِهَا أُوْلَـئِكَ كَالأَنْعَامِ بَلْ هُمْ أَضَلُّ أُوْلَـئِكَ هُمُ الْغَافِلُونَ</a:t>
            </a:r>
            <a:endParaRPr lang="en-MY" sz="42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251520" y="304800"/>
            <a:ext cx="864096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Hexagon 3"/>
          <p:cNvSpPr/>
          <p:nvPr/>
        </p:nvSpPr>
        <p:spPr>
          <a:xfrm>
            <a:off x="1219200" y="1254968"/>
            <a:ext cx="7620000" cy="1335832"/>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rPr>
              <a:t>Meningkatkan</a:t>
            </a:r>
            <a:r>
              <a:rPr lang="en-US" sz="2400" b="1" dirty="0">
                <a:solidFill>
                  <a:schemeClr val="tx1"/>
                </a:solidFill>
              </a:rPr>
              <a:t> </a:t>
            </a:r>
            <a:r>
              <a:rPr lang="en-US" sz="2400" b="1" dirty="0" err="1">
                <a:solidFill>
                  <a:schemeClr val="tx1"/>
                </a:solidFill>
              </a:rPr>
              <a:t>ibadat</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amalan</a:t>
            </a:r>
            <a:r>
              <a:rPr lang="en-US" sz="2400" b="1" dirty="0">
                <a:solidFill>
                  <a:schemeClr val="tx1"/>
                </a:solidFill>
              </a:rPr>
              <a:t> </a:t>
            </a:r>
            <a:r>
              <a:rPr lang="en-US" sz="2400" b="1" dirty="0" err="1">
                <a:solidFill>
                  <a:schemeClr val="tx1"/>
                </a:solidFill>
              </a:rPr>
              <a:t>soleh</a:t>
            </a:r>
            <a:r>
              <a:rPr lang="en-US" sz="2400" b="1" dirty="0">
                <a:solidFill>
                  <a:schemeClr val="tx1"/>
                </a:solidFill>
              </a:rPr>
              <a:t> </a:t>
            </a:r>
            <a:r>
              <a:rPr lang="en-US" sz="2400" b="1" dirty="0" err="1">
                <a:solidFill>
                  <a:schemeClr val="tx1"/>
                </a:solidFill>
              </a:rPr>
              <a:t>sebagai</a:t>
            </a:r>
            <a:r>
              <a:rPr lang="en-US" sz="2400" b="1" dirty="0">
                <a:solidFill>
                  <a:schemeClr val="tx1"/>
                </a:solidFill>
              </a:rPr>
              <a:t> </a:t>
            </a:r>
            <a:r>
              <a:rPr lang="en-US" sz="2400" b="1" dirty="0" err="1">
                <a:solidFill>
                  <a:schemeClr val="tx1"/>
                </a:solidFill>
              </a:rPr>
              <a:t>tanda</a:t>
            </a:r>
            <a:r>
              <a:rPr lang="en-US" sz="2400" b="1" dirty="0">
                <a:solidFill>
                  <a:schemeClr val="tx1"/>
                </a:solidFill>
              </a:rPr>
              <a:t> </a:t>
            </a:r>
            <a:r>
              <a:rPr lang="en-US" sz="2400" b="1" dirty="0" err="1">
                <a:solidFill>
                  <a:schemeClr val="tx1"/>
                </a:solidFill>
              </a:rPr>
              <a:t>persediaan</a:t>
            </a:r>
            <a:r>
              <a:rPr lang="en-US" sz="2400" b="1" dirty="0">
                <a:solidFill>
                  <a:schemeClr val="tx1"/>
                </a:solidFill>
              </a:rPr>
              <a:t> </a:t>
            </a:r>
            <a:r>
              <a:rPr lang="en-US" sz="2400" b="1" dirty="0" err="1">
                <a:solidFill>
                  <a:schemeClr val="tx1"/>
                </a:solidFill>
              </a:rPr>
              <a:t>menyambut</a:t>
            </a:r>
            <a:r>
              <a:rPr lang="en-US" sz="2400" b="1" dirty="0">
                <a:solidFill>
                  <a:schemeClr val="tx1"/>
                </a:solidFill>
              </a:rPr>
              <a:t> </a:t>
            </a:r>
            <a:r>
              <a:rPr lang="en-US" sz="2400" b="1" dirty="0" err="1">
                <a:solidFill>
                  <a:schemeClr val="tx1"/>
                </a:solidFill>
              </a:rPr>
              <a:t>kedatangan</a:t>
            </a:r>
            <a:r>
              <a:rPr lang="en-US" sz="2400" b="1" dirty="0">
                <a:solidFill>
                  <a:schemeClr val="tx1"/>
                </a:solidFill>
              </a:rPr>
              <a:t> </a:t>
            </a:r>
            <a:r>
              <a:rPr lang="en-US" sz="2400" b="1" dirty="0" err="1">
                <a:solidFill>
                  <a:schemeClr val="tx1"/>
                </a:solidFill>
              </a:rPr>
              <a:t>Bulan</a:t>
            </a:r>
            <a:r>
              <a:rPr lang="en-US" sz="2400" b="1" dirty="0">
                <a:solidFill>
                  <a:schemeClr val="tx1"/>
                </a:solidFill>
              </a:rPr>
              <a:t> </a:t>
            </a:r>
            <a:r>
              <a:rPr lang="en-US" sz="2400" b="1" dirty="0" err="1">
                <a:solidFill>
                  <a:schemeClr val="tx1"/>
                </a:solidFill>
              </a:rPr>
              <a:t>Ramadhan</a:t>
            </a:r>
            <a:r>
              <a:rPr lang="en-US" sz="2400" b="1" dirty="0">
                <a:solidFill>
                  <a:schemeClr val="tx1"/>
                </a:solidFill>
              </a:rPr>
              <a:t>.</a:t>
            </a:r>
            <a:endParaRPr lang="en-MY" sz="2400" b="1" dirty="0">
              <a:solidFill>
                <a:schemeClr val="tx1"/>
              </a:solidFill>
            </a:endParaRPr>
          </a:p>
        </p:txBody>
      </p:sp>
      <p:sp>
        <p:nvSpPr>
          <p:cNvPr id="5" name="Hexagon 4"/>
          <p:cNvSpPr/>
          <p:nvPr/>
        </p:nvSpPr>
        <p:spPr>
          <a:xfrm>
            <a:off x="1200397" y="2550368"/>
            <a:ext cx="7620000" cy="1085363"/>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Sentiasa mengingati mati dan hari Akhirat dengan meningkatkan bekalan Akhirat.</a:t>
            </a:r>
            <a:endParaRPr lang="en-MY" sz="2400" b="1" dirty="0">
              <a:solidFill>
                <a:schemeClr val="tx1"/>
              </a:solidFill>
            </a:endParaRPr>
          </a:p>
        </p:txBody>
      </p:sp>
      <p:sp>
        <p:nvSpPr>
          <p:cNvPr id="6" name="Hexagon 5"/>
          <p:cNvSpPr/>
          <p:nvPr/>
        </p:nvSpPr>
        <p:spPr>
          <a:xfrm>
            <a:off x="1219200" y="3617168"/>
            <a:ext cx="7620000" cy="1001873"/>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b="1" dirty="0">
                <a:solidFill>
                  <a:schemeClr val="tx1"/>
                </a:solidFill>
              </a:rPr>
              <a:t>Sedar bahawa kita berhadapan dengan Allah pada setiap saat.</a:t>
            </a:r>
            <a:endParaRPr lang="en-MY" sz="2400" b="1" dirty="0">
              <a:solidFill>
                <a:schemeClr val="tx1"/>
              </a:solidFill>
            </a:endParaRPr>
          </a:p>
        </p:txBody>
      </p:sp>
      <p:sp>
        <p:nvSpPr>
          <p:cNvPr id="7" name="Hexagon 6"/>
          <p:cNvSpPr/>
          <p:nvPr/>
        </p:nvSpPr>
        <p:spPr>
          <a:xfrm>
            <a:off x="1219200" y="4607768"/>
            <a:ext cx="7620000" cy="834895"/>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solidFill>
                  <a:schemeClr val="tx1"/>
                </a:solidFill>
              </a:rPr>
              <a:t>Sentiasa iltizam dan istiqomah sebagai muslim.</a:t>
            </a:r>
            <a:endParaRPr lang="en-MY" sz="2400" b="1" dirty="0">
              <a:solidFill>
                <a:schemeClr val="tx1"/>
              </a:solidFill>
            </a:endParaRPr>
          </a:p>
        </p:txBody>
      </p:sp>
      <p:sp>
        <p:nvSpPr>
          <p:cNvPr id="8" name="Hexagon 7"/>
          <p:cNvSpPr/>
          <p:nvPr/>
        </p:nvSpPr>
        <p:spPr>
          <a:xfrm>
            <a:off x="1219200" y="5445968"/>
            <a:ext cx="7620000" cy="1335832"/>
          </a:xfrm>
          <a:prstGeom prst="hexagon">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b="1" dirty="0">
                <a:solidFill>
                  <a:schemeClr val="tx1"/>
                </a:solidFill>
              </a:rPr>
              <a:t>Jangan sesekali-kali lalai daripada menunaikan segala kewajipan  terhadap Allah dan tanggungjawab  kepada hamba-hamba Nya  terutama yang ada kaitan dengan diri kita. </a:t>
            </a:r>
            <a:endParaRPr lang="en-MY" sz="2400" b="1" dirty="0">
              <a:solidFill>
                <a:schemeClr val="tx1"/>
              </a:solidFill>
            </a:endParaRPr>
          </a:p>
        </p:txBody>
      </p:sp>
      <p:sp>
        <p:nvSpPr>
          <p:cNvPr id="9" name="Diamond 8"/>
          <p:cNvSpPr/>
          <p:nvPr/>
        </p:nvSpPr>
        <p:spPr>
          <a:xfrm>
            <a:off x="457200" y="1407367"/>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1</a:t>
            </a:r>
            <a:endParaRPr lang="en-MY" sz="3200" b="1" dirty="0">
              <a:effectLst>
                <a:outerShdw blurRad="38100" dist="38100" dir="2700000" algn="tl">
                  <a:srgbClr val="000000">
                    <a:alpha val="43137"/>
                  </a:srgbClr>
                </a:outerShdw>
              </a:effectLst>
            </a:endParaRPr>
          </a:p>
        </p:txBody>
      </p:sp>
      <p:sp>
        <p:nvSpPr>
          <p:cNvPr id="10" name="Diamond 9"/>
          <p:cNvSpPr/>
          <p:nvPr/>
        </p:nvSpPr>
        <p:spPr>
          <a:xfrm>
            <a:off x="457200" y="2550368"/>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2</a:t>
            </a:r>
            <a:endParaRPr lang="en-MY" sz="3200" b="1" dirty="0">
              <a:effectLst>
                <a:outerShdw blurRad="38100" dist="38100" dir="2700000" algn="tl">
                  <a:srgbClr val="000000">
                    <a:alpha val="43137"/>
                  </a:srgbClr>
                </a:outerShdw>
              </a:effectLst>
            </a:endParaRPr>
          </a:p>
        </p:txBody>
      </p:sp>
      <p:sp>
        <p:nvSpPr>
          <p:cNvPr id="11" name="Diamond 10"/>
          <p:cNvSpPr/>
          <p:nvPr/>
        </p:nvSpPr>
        <p:spPr>
          <a:xfrm>
            <a:off x="417616" y="3584511"/>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3</a:t>
            </a:r>
            <a:endParaRPr lang="en-MY" sz="3200" b="1" dirty="0">
              <a:effectLst>
                <a:outerShdw blurRad="38100" dist="38100" dir="2700000" algn="tl">
                  <a:srgbClr val="000000">
                    <a:alpha val="43137"/>
                  </a:srgbClr>
                </a:outerShdw>
              </a:effectLst>
            </a:endParaRPr>
          </a:p>
        </p:txBody>
      </p:sp>
      <p:sp>
        <p:nvSpPr>
          <p:cNvPr id="12" name="Diamond 11"/>
          <p:cNvSpPr/>
          <p:nvPr/>
        </p:nvSpPr>
        <p:spPr>
          <a:xfrm>
            <a:off x="417616" y="4588964"/>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4</a:t>
            </a:r>
            <a:endParaRPr lang="en-MY" sz="3200" b="1" dirty="0">
              <a:effectLst>
                <a:outerShdw blurRad="38100" dist="38100" dir="2700000" algn="tl">
                  <a:srgbClr val="000000">
                    <a:alpha val="43137"/>
                  </a:srgbClr>
                </a:outerShdw>
              </a:effectLst>
            </a:endParaRPr>
          </a:p>
        </p:txBody>
      </p:sp>
      <p:sp>
        <p:nvSpPr>
          <p:cNvPr id="13" name="Diamond 12"/>
          <p:cNvSpPr/>
          <p:nvPr/>
        </p:nvSpPr>
        <p:spPr>
          <a:xfrm>
            <a:off x="457200" y="5623107"/>
            <a:ext cx="990600" cy="1001873"/>
          </a:xfrm>
          <a:prstGeom prst="diamond">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5</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228600" y="521309"/>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205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848761"/>
            <a:ext cx="9144000" cy="1323439"/>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sebutlah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hatimu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merendah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menyaringkan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suara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r>
              <a:rPr lang="en-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 y="2160274"/>
            <a:ext cx="8915400" cy="1446550"/>
          </a:xfrm>
          <a:prstGeom prst="rect">
            <a:avLst/>
          </a:prstGeom>
          <a:solidFill>
            <a:srgbClr val="00B0F0">
              <a:alpha val="16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وَاذْكُر رَّبَّكَ فِي نَفْسِكَ تَضَرُّعاً وَخِيفَةً وَدُونَ الْجَهْرِ مِنَ الْقَوْلِ بِالْغُدُوِّ وَالآصَالِ وَلاَ تَكُن مِّنَ الْغَافِلِينَ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381001" y="740981"/>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2" y="1703725"/>
            <a:ext cx="9144032" cy="3477875"/>
          </a:xfrm>
          <a:prstGeom prst="rect">
            <a:avLst/>
          </a:prstGeom>
          <a:solidFill>
            <a:schemeClr val="tx1">
              <a:alpha val="25000"/>
            </a:scheme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731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7387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304800" y="675343"/>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2046982"/>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637782"/>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0" y="206267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848761"/>
            <a:ext cx="9144000" cy="1323439"/>
          </a:xfrm>
          <a:prstGeom prst="rect">
            <a:avLst/>
          </a:prstGeom>
          <a:solidFill>
            <a:schemeClr val="bg1">
              <a:alpha val="35000"/>
            </a:schemeClr>
          </a:solidFill>
          <a:ln w="57150">
            <a:noFill/>
          </a:ln>
        </p:spPr>
        <p:txBody>
          <a:bodyPr wrap="square">
            <a:spAutoFit/>
          </a:bodyPr>
          <a:lstStyle/>
          <a:p>
            <a:pPr algn="ctr" fontAlgn="auto">
              <a:spcBef>
                <a:spcPts val="0"/>
              </a:spcBef>
              <a:spcAft>
                <a:spcPts val="0"/>
              </a:spcAft>
              <a:defRPr/>
            </a:pPr>
            <a:r>
              <a:rPr lang="en-US" sz="4000" dirty="0" err="1">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000" dirty="0" smtClean="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000" dirty="0">
              <a:ln w="190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09" y="685800"/>
            <a:ext cx="7500991"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216024" y="1931221"/>
            <a:ext cx="8748464" cy="1631216"/>
          </a:xfrm>
          <a:prstGeom prst="rect">
            <a:avLst/>
          </a:prstGeom>
          <a:no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636818"/>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869829"/>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500033" y="675526"/>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873528"/>
            <a:ext cx="8460432"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4203918"/>
            <a:ext cx="8820472"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14349" y="62154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8424" y="2152219"/>
            <a:ext cx="7620000" cy="1569660"/>
          </a:xfrm>
          <a:prstGeom prst="rect">
            <a:avLst/>
          </a:prstGeom>
          <a:no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وَاسْلُكُوْا فِيْ دُنْيَاكُمْ خَيْرَ نَهْجٍ يُوْصِلُكُمْ إِلَى اللهِ</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69140"/>
            <a:ext cx="9144000" cy="1569660"/>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Dan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betul</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terbaik</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menyampaikan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smtClean="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endPar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72975185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66563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4160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6176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34900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565579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42479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0" y="1876663"/>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مُحَمَّدًا عَبْدُهُ وَرَسُولُهُ</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630593"/>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16740"/>
            <a:ext cx="9144000" cy="1569660"/>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4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14089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36962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500033" y="675526"/>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17202"/>
            <a:ext cx="9144000" cy="1754326"/>
          </a:xfrm>
          <a:prstGeom prst="rect">
            <a:avLst/>
          </a:prstGeom>
          <a:solidFill>
            <a:schemeClr val="tx1">
              <a:alpha val="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03918"/>
            <a:ext cx="9144000" cy="1815882"/>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815425" y="633208"/>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9552" y="2020834"/>
            <a:ext cx="8062664" cy="1754326"/>
          </a:xfrm>
          <a:prstGeom prst="rect">
            <a:avLst/>
          </a:prstGeom>
          <a:no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وَاعْلَمُوا أَنَّ تَقْوَاهُ أَنْ يُطَاعَ        فَلَا يُعْصَى وَيُشْكَرَ فَلَا يُكْفَرَ. </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09408"/>
            <a:ext cx="9144000" cy="1938992"/>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Ketahuilah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ialah</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tanpa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menderhakai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mensyukuri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tanpa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mengkufuri</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8415" cmpd="sng">
                <a:solidFill>
                  <a:sysClr val="windowText" lastClr="000000"/>
                </a:solidFill>
                <a:prstDash val="solid"/>
              </a:ln>
              <a:solidFill>
                <a:srgbClr val="FFFFFF"/>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Cloud Callout 2"/>
          <p:cNvSpPr/>
          <p:nvPr/>
        </p:nvSpPr>
        <p:spPr>
          <a:xfrm>
            <a:off x="609600" y="228600"/>
            <a:ext cx="8000758" cy="2667000"/>
          </a:xfrm>
          <a:prstGeom prst="cloudCallout">
            <a:avLst>
              <a:gd name="adj1" fmla="val -11170"/>
              <a:gd name="adj2" fmla="val 2742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Usamah</a:t>
            </a:r>
            <a:r>
              <a:rPr lang="en-US"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bin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Zaid</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bertanya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s.a.w</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wahai</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aku</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melihat</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kamu</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berpuasa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sesuatu</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seperti</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mana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kamu</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berpuasa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Sya’ban</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kerana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banyaknya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berpuasa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Sya’ban</a:t>
            </a:r>
            <a:r>
              <a:rPr lang="en-US"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MY" dirty="0"/>
          </a:p>
        </p:txBody>
      </p:sp>
      <p:sp>
        <p:nvSpPr>
          <p:cNvPr id="4" name="Rectangle 3"/>
          <p:cNvSpPr/>
          <p:nvPr/>
        </p:nvSpPr>
        <p:spPr>
          <a:xfrm>
            <a:off x="381000" y="2743200"/>
            <a:ext cx="8229358" cy="2369880"/>
          </a:xfrm>
          <a:prstGeom prst="rect">
            <a:avLst/>
          </a:prstGeom>
          <a:solidFill>
            <a:schemeClr val="bg2">
              <a:lumMod val="50000"/>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ذَاكَ شَهْرٌ تَغْفُلُ النَّاسَ فِيْهِ عَنْهُ، بَيْنَ رَجَبٍ وَرَمَضَانَ، وَهُوَ شَهْرٌ تُرْفَعُ فِيْهِ الأَعْمَالُ إِلَى رَبِّ الْعَالَمِيْنَ، وَأُحِبُّ أَنْ يُرْفَعَ عَمَلِيْ وَأَنَا صَائِمٌ.</a:t>
            </a:r>
          </a:p>
          <a:p>
            <a:pPr algn="ctr" rtl="1"/>
            <a:r>
              <a:rPr lang="ar-SA" sz="2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رَوَاهُ أحْمَد وَالنَّسَائِي </a:t>
            </a:r>
          </a:p>
        </p:txBody>
      </p:sp>
      <p:sp>
        <p:nvSpPr>
          <p:cNvPr id="5" name="Rounded Rectangle 4"/>
          <p:cNvSpPr/>
          <p:nvPr/>
        </p:nvSpPr>
        <p:spPr>
          <a:xfrm>
            <a:off x="228600" y="5105401"/>
            <a:ext cx="8686800" cy="1595216"/>
          </a:xfrm>
          <a:prstGeom prst="roundRect">
            <a:avLst>
              <a:gd name="adj" fmla="val 26725"/>
            </a:avLst>
          </a:prstGeom>
          <a:ln/>
        </p:spPr>
        <p:style>
          <a:lnRef idx="3">
            <a:schemeClr val="lt1"/>
          </a:lnRef>
          <a:fillRef idx="1">
            <a:schemeClr val="accent6"/>
          </a:fillRef>
          <a:effectRef idx="1">
            <a:schemeClr val="accent6"/>
          </a:effectRef>
          <a:fontRef idx="minor">
            <a:schemeClr val="lt1"/>
          </a:fontRef>
        </p:style>
        <p:txBody>
          <a:bodyPr anchor="ctr"/>
          <a:lstStyle/>
          <a:p>
            <a:pPr algn="ctr"/>
            <a:r>
              <a:rPr lang="en-US" sz="2400" b="1" dirty="0">
                <a:solidFill>
                  <a:schemeClr val="tx1"/>
                </a:solidFill>
              </a:rPr>
              <a:t>“</a:t>
            </a:r>
            <a:r>
              <a:rPr lang="en-US" sz="2400" b="1" dirty="0" err="1">
                <a:solidFill>
                  <a:schemeClr val="tx1"/>
                </a:solidFill>
              </a:rPr>
              <a:t>Bulan</a:t>
            </a:r>
            <a:r>
              <a:rPr lang="en-US" sz="2400" b="1" dirty="0">
                <a:solidFill>
                  <a:schemeClr val="tx1"/>
                </a:solidFill>
              </a:rPr>
              <a:t> </a:t>
            </a:r>
            <a:r>
              <a:rPr lang="en-US" sz="2400" b="1" dirty="0" err="1">
                <a:solidFill>
                  <a:schemeClr val="tx1"/>
                </a:solidFill>
              </a:rPr>
              <a:t>Sya’ban</a:t>
            </a:r>
            <a:r>
              <a:rPr lang="en-US" sz="2400" b="1" dirty="0">
                <a:solidFill>
                  <a:schemeClr val="tx1"/>
                </a:solidFill>
              </a:rPr>
              <a:t> </a:t>
            </a:r>
            <a:r>
              <a:rPr lang="en-US" sz="2400" b="1" dirty="0" err="1">
                <a:solidFill>
                  <a:schemeClr val="tx1"/>
                </a:solidFill>
              </a:rPr>
              <a:t>itu</a:t>
            </a:r>
            <a:r>
              <a:rPr lang="en-US" sz="2400" b="1" dirty="0">
                <a:solidFill>
                  <a:schemeClr val="tx1"/>
                </a:solidFill>
              </a:rPr>
              <a:t>, </a:t>
            </a:r>
            <a:r>
              <a:rPr lang="en-US" sz="2400" b="1" dirty="0" err="1">
                <a:solidFill>
                  <a:schemeClr val="tx1"/>
                </a:solidFill>
              </a:rPr>
              <a:t>bulan</a:t>
            </a:r>
            <a:r>
              <a:rPr lang="en-US" sz="2400" b="1" dirty="0">
                <a:solidFill>
                  <a:schemeClr val="tx1"/>
                </a:solidFill>
              </a:rPr>
              <a:t> di </a:t>
            </a:r>
            <a:r>
              <a:rPr lang="en-US" sz="2400" b="1" dirty="0" err="1">
                <a:solidFill>
                  <a:schemeClr val="tx1"/>
                </a:solidFill>
              </a:rPr>
              <a:t>mana</a:t>
            </a:r>
            <a:r>
              <a:rPr lang="en-US" sz="2400" b="1" dirty="0">
                <a:solidFill>
                  <a:schemeClr val="tx1"/>
                </a:solidFill>
              </a:rPr>
              <a:t> </a:t>
            </a:r>
            <a:r>
              <a:rPr lang="en-US" sz="2400" b="1" dirty="0" err="1">
                <a:solidFill>
                  <a:schemeClr val="tx1"/>
                </a:solidFill>
              </a:rPr>
              <a:t>manusia</a:t>
            </a:r>
            <a:r>
              <a:rPr lang="en-US" sz="2400" b="1" dirty="0">
                <a:solidFill>
                  <a:schemeClr val="tx1"/>
                </a:solidFill>
              </a:rPr>
              <a:t> </a:t>
            </a:r>
            <a:r>
              <a:rPr lang="en-US" sz="2400" b="1" dirty="0" err="1">
                <a:solidFill>
                  <a:schemeClr val="tx1"/>
                </a:solidFill>
              </a:rPr>
              <a:t>lalai</a:t>
            </a:r>
            <a:r>
              <a:rPr lang="en-US" sz="2400" b="1" dirty="0">
                <a:solidFill>
                  <a:schemeClr val="tx1"/>
                </a:solidFill>
              </a:rPr>
              <a:t> </a:t>
            </a:r>
            <a:r>
              <a:rPr lang="en-US" sz="2400" b="1" dirty="0" err="1">
                <a:solidFill>
                  <a:schemeClr val="tx1"/>
                </a:solidFill>
              </a:rPr>
              <a:t>tentangnya</a:t>
            </a:r>
            <a:r>
              <a:rPr lang="en-US" sz="2400" b="1" dirty="0">
                <a:solidFill>
                  <a:schemeClr val="tx1"/>
                </a:solidFill>
              </a:rPr>
              <a:t>, </a:t>
            </a:r>
            <a:r>
              <a:rPr lang="en-US" sz="2400" b="1" dirty="0" err="1">
                <a:solidFill>
                  <a:schemeClr val="tx1"/>
                </a:solidFill>
              </a:rPr>
              <a:t>terletak</a:t>
            </a:r>
            <a:r>
              <a:rPr lang="en-US" sz="2400" b="1" dirty="0">
                <a:solidFill>
                  <a:schemeClr val="tx1"/>
                </a:solidFill>
              </a:rPr>
              <a:t> di </a:t>
            </a:r>
            <a:r>
              <a:rPr lang="en-US" sz="2400" b="1" dirty="0" err="1">
                <a:solidFill>
                  <a:schemeClr val="tx1"/>
                </a:solidFill>
              </a:rPr>
              <a:t>antara</a:t>
            </a:r>
            <a:r>
              <a:rPr lang="en-US" sz="2400" b="1" dirty="0">
                <a:solidFill>
                  <a:schemeClr val="tx1"/>
                </a:solidFill>
              </a:rPr>
              <a:t> </a:t>
            </a:r>
            <a:r>
              <a:rPr lang="en-US" sz="2400" b="1" dirty="0" err="1">
                <a:solidFill>
                  <a:schemeClr val="tx1"/>
                </a:solidFill>
              </a:rPr>
              <a:t>bulan</a:t>
            </a:r>
            <a:r>
              <a:rPr lang="en-US" sz="2400" b="1" dirty="0">
                <a:solidFill>
                  <a:schemeClr val="tx1"/>
                </a:solidFill>
              </a:rPr>
              <a:t> Rajab </a:t>
            </a:r>
            <a:r>
              <a:rPr lang="en-US" sz="2400" b="1" dirty="0" err="1">
                <a:solidFill>
                  <a:schemeClr val="tx1"/>
                </a:solidFill>
              </a:rPr>
              <a:t>dan</a:t>
            </a:r>
            <a:r>
              <a:rPr lang="en-US" sz="2400" b="1" dirty="0">
                <a:solidFill>
                  <a:schemeClr val="tx1"/>
                </a:solidFill>
              </a:rPr>
              <a:t> </a:t>
            </a:r>
            <a:r>
              <a:rPr lang="en-US" sz="2400" b="1" dirty="0" err="1">
                <a:solidFill>
                  <a:schemeClr val="tx1"/>
                </a:solidFill>
              </a:rPr>
              <a:t>Ramadhan</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ia</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bulan</a:t>
            </a:r>
            <a:r>
              <a:rPr lang="en-US" sz="2400" b="1" dirty="0">
                <a:solidFill>
                  <a:schemeClr val="tx1"/>
                </a:solidFill>
              </a:rPr>
              <a:t> </a:t>
            </a:r>
            <a:r>
              <a:rPr lang="en-US" sz="2400" b="1" dirty="0" err="1">
                <a:solidFill>
                  <a:schemeClr val="tx1"/>
                </a:solidFill>
              </a:rPr>
              <a:t>diangkatkan</a:t>
            </a:r>
            <a:r>
              <a:rPr lang="en-US" sz="2400" b="1" dirty="0">
                <a:solidFill>
                  <a:schemeClr val="tx1"/>
                </a:solidFill>
              </a:rPr>
              <a:t> </a:t>
            </a:r>
            <a:r>
              <a:rPr lang="en-US" sz="2400" b="1" dirty="0" err="1">
                <a:solidFill>
                  <a:schemeClr val="tx1"/>
                </a:solidFill>
              </a:rPr>
              <a:t>segala</a:t>
            </a:r>
            <a:r>
              <a:rPr lang="en-US" sz="2400" b="1" dirty="0">
                <a:solidFill>
                  <a:schemeClr val="tx1"/>
                </a:solidFill>
              </a:rPr>
              <a:t> </a:t>
            </a:r>
            <a:r>
              <a:rPr lang="en-US" sz="2400" b="1" dirty="0" err="1">
                <a:solidFill>
                  <a:schemeClr val="tx1"/>
                </a:solidFill>
              </a:rPr>
              <a:t>amalan</a:t>
            </a:r>
            <a:r>
              <a:rPr lang="en-US" sz="2400" b="1" dirty="0">
                <a:solidFill>
                  <a:schemeClr val="tx1"/>
                </a:solidFill>
              </a:rPr>
              <a:t> </a:t>
            </a:r>
            <a:r>
              <a:rPr lang="en-US" sz="2400" b="1" dirty="0" err="1">
                <a:solidFill>
                  <a:schemeClr val="tx1"/>
                </a:solidFill>
              </a:rPr>
              <a:t>kepada</a:t>
            </a:r>
            <a:r>
              <a:rPr lang="en-US" sz="2400" b="1" dirty="0">
                <a:solidFill>
                  <a:schemeClr val="tx1"/>
                </a:solidFill>
              </a:rPr>
              <a:t> </a:t>
            </a:r>
            <a:r>
              <a:rPr lang="en-US" sz="2400" b="1" dirty="0" err="1">
                <a:solidFill>
                  <a:schemeClr val="tx1"/>
                </a:solidFill>
              </a:rPr>
              <a:t>Tuhan</a:t>
            </a:r>
            <a:r>
              <a:rPr lang="en-US" sz="2400" b="1" dirty="0">
                <a:solidFill>
                  <a:schemeClr val="tx1"/>
                </a:solidFill>
              </a:rPr>
              <a:t> </a:t>
            </a:r>
            <a:r>
              <a:rPr lang="en-US" sz="2400" b="1" dirty="0" err="1">
                <a:solidFill>
                  <a:schemeClr val="tx1"/>
                </a:solidFill>
              </a:rPr>
              <a:t>semesta</a:t>
            </a:r>
            <a:r>
              <a:rPr lang="en-US" sz="2400" b="1" dirty="0">
                <a:solidFill>
                  <a:schemeClr val="tx1"/>
                </a:solidFill>
              </a:rPr>
              <a:t> </a:t>
            </a:r>
            <a:r>
              <a:rPr lang="en-US" sz="2400" b="1" dirty="0" err="1">
                <a:solidFill>
                  <a:schemeClr val="tx1"/>
                </a:solidFill>
              </a:rPr>
              <a:t>alam</a:t>
            </a:r>
            <a:r>
              <a:rPr lang="en-US" sz="2400" b="1" dirty="0">
                <a:solidFill>
                  <a:schemeClr val="tx1"/>
                </a:solidFill>
              </a:rPr>
              <a:t>. </a:t>
            </a:r>
            <a:r>
              <a:rPr lang="en-US" sz="2400" b="1" dirty="0" err="1">
                <a:solidFill>
                  <a:schemeClr val="tx1"/>
                </a:solidFill>
              </a:rPr>
              <a:t>Jadi</a:t>
            </a:r>
            <a:r>
              <a:rPr lang="en-US" sz="2400" b="1" dirty="0">
                <a:solidFill>
                  <a:schemeClr val="tx1"/>
                </a:solidFill>
              </a:rPr>
              <a:t> </a:t>
            </a:r>
            <a:r>
              <a:rPr lang="en-US" sz="2400" b="1" dirty="0" err="1">
                <a:solidFill>
                  <a:schemeClr val="tx1"/>
                </a:solidFill>
              </a:rPr>
              <a:t>aku</a:t>
            </a:r>
            <a:r>
              <a:rPr lang="en-US" sz="2400" b="1" dirty="0">
                <a:solidFill>
                  <a:schemeClr val="tx1"/>
                </a:solidFill>
              </a:rPr>
              <a:t> </a:t>
            </a:r>
            <a:r>
              <a:rPr lang="en-US" sz="2400" b="1" dirty="0" err="1">
                <a:solidFill>
                  <a:schemeClr val="tx1"/>
                </a:solidFill>
              </a:rPr>
              <a:t>suka</a:t>
            </a:r>
            <a:r>
              <a:rPr lang="en-US" sz="2400" b="1" dirty="0">
                <a:solidFill>
                  <a:schemeClr val="tx1"/>
                </a:solidFill>
              </a:rPr>
              <a:t> </a:t>
            </a:r>
            <a:r>
              <a:rPr lang="en-US" sz="2400" b="1" dirty="0" err="1">
                <a:solidFill>
                  <a:schemeClr val="tx1"/>
                </a:solidFill>
              </a:rPr>
              <a:t>amalan</a:t>
            </a:r>
            <a:r>
              <a:rPr lang="en-US" sz="2400" b="1" dirty="0">
                <a:solidFill>
                  <a:schemeClr val="tx1"/>
                </a:solidFill>
              </a:rPr>
              <a:t> </a:t>
            </a:r>
            <a:r>
              <a:rPr lang="en-US" sz="2400" b="1" dirty="0" err="1">
                <a:solidFill>
                  <a:schemeClr val="tx1"/>
                </a:solidFill>
              </a:rPr>
              <a:t>ku</a:t>
            </a:r>
            <a:r>
              <a:rPr lang="en-US" sz="2400" b="1" dirty="0">
                <a:solidFill>
                  <a:schemeClr val="tx1"/>
                </a:solidFill>
              </a:rPr>
              <a:t> </a:t>
            </a:r>
            <a:r>
              <a:rPr lang="en-US" sz="2400" b="1" dirty="0" err="1">
                <a:solidFill>
                  <a:schemeClr val="tx1"/>
                </a:solidFill>
              </a:rPr>
              <a:t>diangkat</a:t>
            </a:r>
            <a:r>
              <a:rPr lang="en-US" sz="2400" b="1" dirty="0">
                <a:solidFill>
                  <a:schemeClr val="tx1"/>
                </a:solidFill>
              </a:rPr>
              <a:t> </a:t>
            </a:r>
            <a:r>
              <a:rPr lang="en-US" sz="2400" b="1" dirty="0" err="1">
                <a:solidFill>
                  <a:schemeClr val="tx1"/>
                </a:solidFill>
              </a:rPr>
              <a:t>sedangkan</a:t>
            </a:r>
            <a:r>
              <a:rPr lang="en-US" sz="2400" b="1" dirty="0">
                <a:solidFill>
                  <a:schemeClr val="tx1"/>
                </a:solidFill>
              </a:rPr>
              <a:t> </a:t>
            </a:r>
            <a:r>
              <a:rPr lang="en-US" sz="2400" b="1" dirty="0" err="1">
                <a:solidFill>
                  <a:schemeClr val="tx1"/>
                </a:solidFill>
              </a:rPr>
              <a:t>aku</a:t>
            </a:r>
            <a:r>
              <a:rPr lang="en-US" sz="2400" b="1" dirty="0">
                <a:solidFill>
                  <a:schemeClr val="tx1"/>
                </a:solidFill>
              </a:rPr>
              <a:t> </a:t>
            </a:r>
            <a:r>
              <a:rPr lang="en-US" sz="2400" b="1" dirty="0" err="1">
                <a:solidFill>
                  <a:schemeClr val="tx1"/>
                </a:solidFill>
              </a:rPr>
              <a:t>berpuasa</a:t>
            </a:r>
            <a:r>
              <a:rPr lang="en-US" sz="2400" b="1" dirty="0">
                <a:solidFill>
                  <a:schemeClr val="tx1"/>
                </a:solidFill>
              </a:rPr>
              <a:t>”</a:t>
            </a:r>
            <a:endParaRPr lang="en-MY" sz="2400" b="1" dirty="0">
              <a:solidFill>
                <a:schemeClr val="tx1"/>
              </a:solidFill>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76200" y="476554"/>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menyaksikan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57200" y="4180643"/>
            <a:ext cx="8229600" cy="1915357"/>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maghrib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separuh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pasar-pasar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saat-saat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sibuk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urusan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84910" y="2057399"/>
            <a:ext cx="8229600" cy="1894643"/>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 Sya’ban, iaitu </a:t>
            </a:r>
            <a:r>
              <a:rPr lang="sv-SE"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 yang terletak di antara dua bulan </a:t>
            </a: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istimewa.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Rejab</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dimuliakan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penuh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990"/>
            <a:ext cx="9144000" cy="6858000"/>
          </a:xfrm>
          <a:prstGeom prst="rect">
            <a:avLst/>
          </a:prstGeom>
          <a:noFill/>
          <a:ln w="9525">
            <a:noFill/>
            <a:miter lim="800000"/>
            <a:headEnd/>
            <a:tailEnd/>
          </a:ln>
        </p:spPr>
      </p:pic>
      <p:sp>
        <p:nvSpPr>
          <p:cNvPr id="3" name="Rectangle 2"/>
          <p:cNvSpPr/>
          <p:nvPr/>
        </p:nvSpPr>
        <p:spPr>
          <a:xfrm>
            <a:off x="0" y="658724"/>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mengatasi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kelalaian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26888" y="1945432"/>
            <a:ext cx="8020636" cy="4267199"/>
          </a:xfrm>
          <a:prstGeom prst="roundRect">
            <a:avLst>
              <a:gd name="adj" fmla="val 351"/>
            </a:avLst>
          </a:prstGeom>
          <a:solidFill>
            <a:srgbClr val="FF0066">
              <a:alpha val="37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dituntut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mengisi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solat-solat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berzikir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bertilawah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menekuni</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majlis-majlis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sepertiga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malam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sangat-sangat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dituntut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bangun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ar-SA"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قِيَامُ اللَّيْلِ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mengerjakan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Tahajjud</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Tasbih</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seumpamanya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Down Arrow 4"/>
          <p:cNvSpPr/>
          <p:nvPr/>
        </p:nvSpPr>
        <p:spPr>
          <a:xfrm>
            <a:off x="6296469" y="6248400"/>
            <a:ext cx="2091955" cy="449560"/>
          </a:xfrm>
          <a:prstGeom prst="downArrow">
            <a:avLst/>
          </a:prstGeom>
          <a:solidFill>
            <a:srgbClr val="FFC000"/>
          </a:solidFill>
          <a:ln w="285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181748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1396</Words>
  <Application>Microsoft Office PowerPoint</Application>
  <PresentationFormat>On-screen Show (4:3)</PresentationFormat>
  <Paragraphs>114</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5</cp:revision>
  <dcterms:created xsi:type="dcterms:W3CDTF">2016-05-25T05:40:23Z</dcterms:created>
  <dcterms:modified xsi:type="dcterms:W3CDTF">2016-05-26T08:30:23Z</dcterms:modified>
</cp:coreProperties>
</file>